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67" r:id="rId2"/>
    <p:sldId id="262" r:id="rId3"/>
    <p:sldId id="263" r:id="rId4"/>
    <p:sldId id="277" r:id="rId5"/>
    <p:sldId id="261" r:id="rId6"/>
    <p:sldId id="264" r:id="rId7"/>
    <p:sldId id="265" r:id="rId8"/>
    <p:sldId id="266" r:id="rId9"/>
    <p:sldId id="268" r:id="rId10"/>
    <p:sldId id="271" r:id="rId11"/>
    <p:sldId id="269" r:id="rId12"/>
    <p:sldId id="273" r:id="rId13"/>
    <p:sldId id="274" r:id="rId14"/>
    <p:sldId id="272" r:id="rId15"/>
    <p:sldId id="279" r:id="rId16"/>
    <p:sldId id="270" r:id="rId17"/>
    <p:sldId id="275" r:id="rId18"/>
    <p:sldId id="278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bbie Rohlmei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290E"/>
    <a:srgbClr val="001AA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7-31T00:08:58.909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3498B-3C95-42B8-94CF-04B88D4B114F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D769B-C3D1-4022-822A-D4600F687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0092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362590B4-046D-4403-A789-3FA2F125838F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5261D57C-AC11-4DBD-8B7B-40C92041F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90B4-046D-4403-A789-3FA2F125838F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D57C-AC11-4DBD-8B7B-40C92041FC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90B4-046D-4403-A789-3FA2F125838F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D57C-AC11-4DBD-8B7B-40C92041FC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90B4-046D-4403-A789-3FA2F125838F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D57C-AC11-4DBD-8B7B-40C92041F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90B4-046D-4403-A789-3FA2F125838F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D57C-AC11-4DBD-8B7B-40C92041F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90B4-046D-4403-A789-3FA2F125838F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D57C-AC11-4DBD-8B7B-40C92041F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90B4-046D-4403-A789-3FA2F125838F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D57C-AC11-4DBD-8B7B-40C92041FCB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90B4-046D-4403-A789-3FA2F125838F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D57C-AC11-4DBD-8B7B-40C92041F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90B4-046D-4403-A789-3FA2F125838F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D57C-AC11-4DBD-8B7B-40C92041FC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90B4-046D-4403-A789-3FA2F125838F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D57C-AC11-4DBD-8B7B-40C92041F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90B4-046D-4403-A789-3FA2F125838F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D57C-AC11-4DBD-8B7B-40C92041F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90B4-046D-4403-A789-3FA2F125838F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D57C-AC11-4DBD-8B7B-40C92041F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90B4-046D-4403-A789-3FA2F125838F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D57C-AC11-4DBD-8B7B-40C92041F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362590B4-046D-4403-A789-3FA2F125838F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5261D57C-AC11-4DBD-8B7B-40C92041F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90B4-046D-4403-A789-3FA2F125838F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D57C-AC11-4DBD-8B7B-40C92041F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90B4-046D-4403-A789-3FA2F125838F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D57C-AC11-4DBD-8B7B-40C92041F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90B4-046D-4403-A789-3FA2F125838F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D57C-AC11-4DBD-8B7B-40C92041F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90B4-046D-4403-A789-3FA2F125838F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D57C-AC11-4DBD-8B7B-40C92041F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90B4-046D-4403-A789-3FA2F125838F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D57C-AC11-4DBD-8B7B-40C92041FCB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90B4-046D-4403-A789-3FA2F125838F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D57C-AC11-4DBD-8B7B-40C92041FC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362590B4-046D-4403-A789-3FA2F125838F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5261D57C-AC11-4DBD-8B7B-40C92041F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todaysmeet.com/LovejoyWebTools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phite.com" TargetMode="External"/><Relationship Id="rId2" Type="http://schemas.openxmlformats.org/officeDocument/2006/relationships/hyperlink" Target="http://todaysmeet.com/LovejoyWebTools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adlet.com/wall/99cra23fjx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leverywhere.com/multiple_choice_polls/JV5hHJFWsnYYM0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polleverywhere.com/free_text_polls/flsMGQ6wrYoXyU2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youtu.be/xFAWR6hzZek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4zYunfdYlU4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gredhair.com/robots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youtu.be/7KMM387HNQk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alphaModFix amt="3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01600">
              <a:schemeClr val="accent4">
                <a:alpha val="13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570954" y="477686"/>
            <a:ext cx="7434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Herculanum"/>
                <a:cs typeface="Herculanum"/>
              </a:rPr>
              <a:t>Web 2.0…</a:t>
            </a:r>
            <a:endParaRPr lang="en-US" sz="7200" b="1" dirty="0">
              <a:latin typeface="Herculanum"/>
              <a:cs typeface="Herculan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5810" y="2341827"/>
            <a:ext cx="5651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Lucida Handwriting"/>
                <a:cs typeface="Lucida Handwriting"/>
              </a:rPr>
              <a:t>     Now What?</a:t>
            </a:r>
            <a:endParaRPr lang="en-US" sz="5400" dirty="0">
              <a:latin typeface="Lucida Handwriting"/>
              <a:cs typeface="Lucida Handwriting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912" y="4392383"/>
            <a:ext cx="90507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58290E"/>
                </a:solidFill>
              </a:rPr>
              <a:t>Learning @ Lovejoy, July, 2013</a:t>
            </a:r>
          </a:p>
          <a:p>
            <a:endParaRPr lang="en-US" sz="3200" b="1" dirty="0" smtClean="0">
              <a:solidFill>
                <a:srgbClr val="001AA0"/>
              </a:solidFill>
            </a:endParaRPr>
          </a:p>
          <a:p>
            <a:r>
              <a:rPr lang="en-US" sz="2800" b="1" dirty="0" smtClean="0">
                <a:solidFill>
                  <a:srgbClr val="001AA0"/>
                </a:solidFill>
              </a:rPr>
              <a:t>Jennifer </a:t>
            </a:r>
            <a:r>
              <a:rPr lang="en-US" sz="2800" b="1" dirty="0" err="1" smtClean="0">
                <a:solidFill>
                  <a:srgbClr val="001AA0"/>
                </a:solidFill>
              </a:rPr>
              <a:t>Larriviere</a:t>
            </a:r>
            <a:r>
              <a:rPr lang="en-US" sz="2800" b="1" dirty="0" smtClean="0">
                <a:solidFill>
                  <a:srgbClr val="001AA0"/>
                </a:solidFill>
              </a:rPr>
              <a:t>, </a:t>
            </a:r>
            <a:r>
              <a:rPr lang="en-US" sz="2400" b="1" dirty="0" smtClean="0">
                <a:solidFill>
                  <a:srgbClr val="001AA0"/>
                </a:solidFill>
              </a:rPr>
              <a:t>Library Media Specialist, Hart Elementary </a:t>
            </a:r>
          </a:p>
          <a:p>
            <a:r>
              <a:rPr lang="en-US" sz="2800" b="1" dirty="0" smtClean="0">
                <a:solidFill>
                  <a:srgbClr val="001AA0"/>
                </a:solidFill>
              </a:rPr>
              <a:t>Debbie Rohlmeier, </a:t>
            </a:r>
            <a:r>
              <a:rPr lang="en-US" sz="2400" b="1" dirty="0" smtClean="0">
                <a:solidFill>
                  <a:srgbClr val="001AA0"/>
                </a:solidFill>
              </a:rPr>
              <a:t>Digital Literacy Coach Sloan Creek Intermediate</a:t>
            </a:r>
            <a:endParaRPr lang="en-US" sz="2800" b="1" dirty="0" smtClean="0">
              <a:solidFill>
                <a:srgbClr val="001AA0"/>
              </a:solidFill>
            </a:endParaRPr>
          </a:p>
          <a:p>
            <a:r>
              <a:rPr lang="en-US" sz="2400" i="1" dirty="0" smtClean="0">
                <a:solidFill>
                  <a:srgbClr val="001AA0"/>
                </a:solidFill>
              </a:rPr>
              <a:t>LISD Instructional Resource Team Members </a:t>
            </a:r>
            <a:endParaRPr lang="en-US" sz="2400" i="1" dirty="0">
              <a:solidFill>
                <a:srgbClr val="001A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235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day's Meet.png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45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 Kids Do Tech Cha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694" y="331953"/>
            <a:ext cx="3608500" cy="64183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50236" y="2003952"/>
            <a:ext cx="3472332" cy="397031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“Until we start seeing technology as nothing MORE than a tool we’ll keep wasting time and cash on products that do nothing to change learning in meaningful ways for our kids.” </a:t>
            </a:r>
            <a:r>
              <a:rPr lang="en-US" dirty="0" smtClean="0"/>
              <a:t>(Bill </a:t>
            </a:r>
            <a:r>
              <a:rPr lang="en-US" dirty="0" err="1" smtClean="0"/>
              <a:t>Ferriter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642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ate 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100" y="0"/>
            <a:ext cx="7780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071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ate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200" y="0"/>
            <a:ext cx="7203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974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564" y="258759"/>
            <a:ext cx="8380540" cy="628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507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oos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2399" y="1374804"/>
            <a:ext cx="6231216" cy="379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339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043" y="948690"/>
            <a:ext cx="858761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1. </a:t>
            </a:r>
            <a:r>
              <a:rPr lang="en-US" sz="2000" dirty="0" smtClean="0"/>
              <a:t> Divide </a:t>
            </a:r>
            <a:r>
              <a:rPr lang="en-US" sz="2000" dirty="0"/>
              <a:t>into groups of 2</a:t>
            </a:r>
            <a:r>
              <a:rPr lang="en-US" sz="2000" dirty="0" smtClean="0"/>
              <a:t>-3.  Thinking aloud and talking is encouraged.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 smtClean="0"/>
              <a:t>2   Select </a:t>
            </a:r>
            <a:r>
              <a:rPr lang="en-US" sz="2000" dirty="0"/>
              <a:t>a recorder and researcher (Later you’ll switch roles to get practice).  </a:t>
            </a:r>
          </a:p>
          <a:p>
            <a:pPr lvl="0"/>
            <a:endParaRPr lang="en-US" sz="2000" dirty="0" smtClean="0"/>
          </a:p>
          <a:p>
            <a:pPr marL="342900" lvl="0" indent="-342900">
              <a:buAutoNum type="arabicPeriod" startAt="3"/>
            </a:pPr>
            <a:r>
              <a:rPr lang="en-US" sz="2000" dirty="0" smtClean="0"/>
              <a:t>Researcher </a:t>
            </a:r>
            <a:r>
              <a:rPr lang="en-US" sz="2000" dirty="0"/>
              <a:t>will navigate computer and the </a:t>
            </a:r>
            <a:r>
              <a:rPr lang="en-US" sz="2000" dirty="0" smtClean="0"/>
              <a:t>Recorder </a:t>
            </a:r>
            <a:r>
              <a:rPr lang="en-US" sz="2000" dirty="0"/>
              <a:t>will record on </a:t>
            </a:r>
            <a:r>
              <a:rPr lang="en-US" sz="2000" dirty="0" smtClean="0"/>
              <a:t>    </a:t>
            </a:r>
          </a:p>
          <a:p>
            <a:pPr lvl="0"/>
            <a:r>
              <a:rPr lang="en-US" sz="2000" u="sng" dirty="0">
                <a:hlinkClick r:id="rId2"/>
              </a:rPr>
              <a:t> </a:t>
            </a:r>
            <a:r>
              <a:rPr lang="en-US" sz="2000" u="sng" dirty="0" smtClean="0">
                <a:hlinkClick r:id="rId2"/>
              </a:rPr>
              <a:t>     http</a:t>
            </a:r>
            <a:r>
              <a:rPr lang="en-US" sz="2000" u="sng" dirty="0">
                <a:hlinkClick r:id="rId2"/>
              </a:rPr>
              <a:t>://todaysmeet.com/</a:t>
            </a:r>
            <a:r>
              <a:rPr lang="en-US" sz="2000" u="sng" dirty="0" smtClean="0">
                <a:hlinkClick r:id="rId2"/>
              </a:rPr>
              <a:t>LovejoyWebTools</a:t>
            </a:r>
            <a:r>
              <a:rPr lang="en-US" sz="2000" dirty="0"/>
              <a:t> </a:t>
            </a:r>
            <a:r>
              <a:rPr lang="en-US" sz="2000" dirty="0" smtClean="0"/>
              <a:t> observations, ideas, questions,  </a:t>
            </a:r>
          </a:p>
          <a:p>
            <a:pPr lvl="0"/>
            <a:r>
              <a:rPr lang="en-US" sz="2000" dirty="0"/>
              <a:t> </a:t>
            </a:r>
            <a:r>
              <a:rPr lang="en-US" sz="2000" dirty="0" smtClean="0"/>
              <a:t>     or concerns.</a:t>
            </a:r>
            <a:endParaRPr lang="en-US" sz="2000" dirty="0"/>
          </a:p>
          <a:p>
            <a:pPr marL="342900" lvl="0" indent="-342900">
              <a:buAutoNum type="arabicPeriod" startAt="4"/>
            </a:pPr>
            <a:r>
              <a:rPr lang="en-US" sz="2000" dirty="0" smtClean="0"/>
              <a:t>Explore one category at a time, and choose two if there are more.  (You can always go back to review the others at another time.</a:t>
            </a:r>
          </a:p>
          <a:p>
            <a:pPr marL="342900" lvl="0" indent="-342900">
              <a:buAutoNum type="arabicPeriod" startAt="4"/>
            </a:pPr>
            <a:r>
              <a:rPr lang="en-US" sz="2000" dirty="0" smtClean="0"/>
              <a:t>You'll </a:t>
            </a:r>
            <a:r>
              <a:rPr lang="en-US" sz="2000" dirty="0"/>
              <a:t>have 15 minutes to determine: how the tool </a:t>
            </a:r>
            <a:r>
              <a:rPr lang="en-US" sz="2000" dirty="0" smtClean="0"/>
              <a:t> </a:t>
            </a:r>
          </a:p>
          <a:p>
            <a:pPr lvl="0"/>
            <a:r>
              <a:rPr lang="en-US" sz="2000" dirty="0"/>
              <a:t> </a:t>
            </a:r>
            <a:r>
              <a:rPr lang="en-US" sz="2000" dirty="0" smtClean="0"/>
              <a:t>      works</a:t>
            </a:r>
            <a:r>
              <a:rPr lang="en-US" sz="2000" dirty="0"/>
              <a:t>, how you can use it in your classroom, and what you will do with </a:t>
            </a:r>
            <a:r>
              <a:rPr lang="en-US" sz="2000" dirty="0" smtClean="0"/>
              <a:t>   </a:t>
            </a:r>
          </a:p>
          <a:p>
            <a:pPr lvl="0"/>
            <a:r>
              <a:rPr lang="en-US" sz="2000" dirty="0"/>
              <a:t> </a:t>
            </a:r>
            <a:r>
              <a:rPr lang="en-US" sz="2000" dirty="0" smtClean="0"/>
              <a:t>      the </a:t>
            </a:r>
            <a:r>
              <a:rPr lang="en-US" sz="2000" dirty="0"/>
              <a:t>finished product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smtClean="0"/>
              <a:t>6.  </a:t>
            </a:r>
            <a:r>
              <a:rPr lang="en-US" sz="2000" dirty="0"/>
              <a:t> </a:t>
            </a:r>
            <a:r>
              <a:rPr lang="en-US" sz="2000" dirty="0" smtClean="0"/>
              <a:t>After reviewing several sites, use the evaluation sheet to help you analyze  </a:t>
            </a:r>
          </a:p>
          <a:p>
            <a:pPr lvl="0"/>
            <a:r>
              <a:rPr lang="en-US" sz="2000" dirty="0"/>
              <a:t> </a:t>
            </a:r>
            <a:r>
              <a:rPr lang="en-US" sz="2000" dirty="0" smtClean="0"/>
              <a:t>     with more depth.</a:t>
            </a:r>
          </a:p>
          <a:p>
            <a:pPr lvl="0"/>
            <a:r>
              <a:rPr lang="en-US" sz="2000" dirty="0" smtClean="0"/>
              <a:t>7.  </a:t>
            </a:r>
            <a:r>
              <a:rPr lang="en-US" sz="2000" dirty="0"/>
              <a:t> </a:t>
            </a:r>
            <a:r>
              <a:rPr lang="en-US" sz="2000" dirty="0" smtClean="0"/>
              <a:t>Be prepared to share with the group one, amazing Web 2.0 tool.</a:t>
            </a:r>
          </a:p>
          <a:p>
            <a:endParaRPr lang="en-US" sz="2000" dirty="0"/>
          </a:p>
          <a:p>
            <a:r>
              <a:rPr lang="en-US" sz="2000" dirty="0" smtClean="0"/>
              <a:t>Possible Sources for Other Information:  the site, reviews, videos, tutorials, </a:t>
            </a:r>
            <a:r>
              <a:rPr lang="en-US" sz="2000" dirty="0" smtClean="0">
                <a:hlinkClick r:id="rId3"/>
              </a:rPr>
              <a:t>www.graphite.com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290" y="279621"/>
            <a:ext cx="3274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Explore and Evaluate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67283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487236">
            <a:off x="-184238" y="348783"/>
            <a:ext cx="4155678" cy="25972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60679" y="675751"/>
            <a:ext cx="6466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Britannic Bold"/>
                <a:cs typeface="Britannic Bold"/>
              </a:rPr>
              <a:t>Reflection </a:t>
            </a:r>
            <a:endParaRPr lang="en-US" sz="7200" b="1" dirty="0">
              <a:latin typeface="Britannic Bold"/>
              <a:cs typeface="Britannic 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7947" y="2331782"/>
            <a:ext cx="716605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1.  Go to </a:t>
            </a:r>
            <a:r>
              <a:rPr lang="en-US" sz="2800" dirty="0" err="1" smtClean="0"/>
              <a:t>Padlet</a:t>
            </a:r>
            <a:r>
              <a:rPr lang="en-US" sz="2800" dirty="0" smtClean="0"/>
              <a:t> and complete the statements below.  </a:t>
            </a:r>
            <a:r>
              <a:rPr lang="en-US" sz="2800" u="sng" dirty="0" smtClean="0">
                <a:hlinkClick r:id="rId3"/>
              </a:rPr>
              <a:t>http</a:t>
            </a:r>
            <a:r>
              <a:rPr lang="en-US" sz="2800" u="sng" dirty="0">
                <a:hlinkClick r:id="rId3"/>
              </a:rPr>
              <a:t>://padlet.com/wall/99cra23fjx</a:t>
            </a:r>
            <a:r>
              <a:rPr lang="en-US" sz="2800" dirty="0"/>
              <a:t> </a:t>
            </a:r>
          </a:p>
          <a:p>
            <a:r>
              <a:rPr lang="en-US" sz="2800" dirty="0"/>
              <a:t> </a:t>
            </a:r>
          </a:p>
          <a:p>
            <a:pPr lvl="0"/>
            <a:r>
              <a:rPr lang="en-US" sz="2800" dirty="0" smtClean="0"/>
              <a:t>2. </a:t>
            </a:r>
            <a:r>
              <a:rPr lang="en-US" sz="2800" dirty="0"/>
              <a:t>Web 2.0 tool that Leonardo would like the most would be </a:t>
            </a:r>
            <a:r>
              <a:rPr lang="en-US" sz="2800" dirty="0" smtClean="0"/>
              <a:t>________________ because ________________________.</a:t>
            </a:r>
          </a:p>
          <a:p>
            <a:pPr lvl="0"/>
            <a:endParaRPr lang="en-US" sz="2800" dirty="0"/>
          </a:p>
          <a:p>
            <a:pPr lvl="0"/>
            <a:r>
              <a:rPr lang="en-US" sz="2800" dirty="0" smtClean="0"/>
              <a:t>3.  Metaphor – The Web 2.0 tool, ____________, is </a:t>
            </a:r>
            <a:r>
              <a:rPr lang="en-US" sz="2800" dirty="0"/>
              <a:t>like a ______________ because _________________. </a:t>
            </a:r>
          </a:p>
        </p:txBody>
      </p:sp>
    </p:spTree>
    <p:extLst>
      <p:ext uri="{BB962C8B-B14F-4D97-AF65-F5344CB8AC3E}">
        <p14:creationId xmlns:p14="http://schemas.microsoft.com/office/powerpoint/2010/main" xmlns="" val="338586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ll 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73200"/>
            <a:ext cx="9144000" cy="38902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99047" y="5975048"/>
            <a:ext cx="81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Poll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1107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ll 2.png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624" y="135467"/>
            <a:ext cx="7797800" cy="624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0571" y="5200952"/>
            <a:ext cx="127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Poll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937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8254" y="1398106"/>
            <a:ext cx="69330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Find the feeling…</a:t>
            </a:r>
            <a:endParaRPr lang="en-US" sz="6600" dirty="0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6283" y="2824481"/>
            <a:ext cx="44450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596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7808" y="774095"/>
            <a:ext cx="766838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/>
              <a:t>It has long since come to my attention that people of accomplishment rarely sat back and let things happen to them.  They went out and happened to things.</a:t>
            </a:r>
            <a:endParaRPr lang="en-US" sz="4000" dirty="0"/>
          </a:p>
          <a:p>
            <a:endParaRPr lang="en-US" sz="4000" dirty="0" smtClean="0"/>
          </a:p>
          <a:p>
            <a:r>
              <a:rPr lang="en-US" sz="4000" dirty="0" smtClean="0"/>
              <a:t>-</a:t>
            </a:r>
            <a:r>
              <a:rPr lang="en-US" sz="4000" dirty="0"/>
              <a:t>- Leonardo </a:t>
            </a:r>
            <a:r>
              <a:rPr lang="en-US" sz="4000" dirty="0" err="1"/>
              <a:t>DaVinci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3348" y="3926719"/>
            <a:ext cx="33274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469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262" y="418495"/>
            <a:ext cx="3924300" cy="604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183002">
            <a:off x="5489907" y="2492802"/>
            <a:ext cx="29270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8000"/>
                </a:solidFill>
              </a:rPr>
              <a:t>1495</a:t>
            </a:r>
            <a:endParaRPr lang="en-US" sz="8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70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763877"/>
            <a:ext cx="3810000" cy="472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9721" y="5411450"/>
            <a:ext cx="25613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hlinkClick r:id="rId3"/>
              </a:rPr>
              <a:t>1885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xmlns="" val="187725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ove and Beyond.png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" y="0"/>
            <a:ext cx="8915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32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564" y="258759"/>
            <a:ext cx="8380540" cy="628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16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354</TotalTime>
  <Words>305</Words>
  <Application>Microsoft Office PowerPoint</Application>
  <PresentationFormat>On-screen Show (4:3)</PresentationFormat>
  <Paragraphs>39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Inkwell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polleverywhere</dc:creator>
  <cp:lastModifiedBy>debbie_rohlmeier</cp:lastModifiedBy>
  <cp:revision>46</cp:revision>
  <dcterms:created xsi:type="dcterms:W3CDTF">2013-05-16T05:48:13Z</dcterms:created>
  <dcterms:modified xsi:type="dcterms:W3CDTF">2013-07-31T15:11:48Z</dcterms:modified>
</cp:coreProperties>
</file>